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0" r:id="rId2"/>
    <p:sldId id="259" r:id="rId3"/>
  </p:sldIdLst>
  <p:sldSz cx="7559675" cy="10691813"/>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9933"/>
    <a:srgbClr val="FFFF99"/>
    <a:srgbClr val="FFFF66"/>
    <a:srgbClr val="000066"/>
    <a:srgbClr val="FFFFCC"/>
    <a:srgbClr val="CCFFFF"/>
    <a:srgbClr val="CCECFF"/>
    <a:srgbClr val="6699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87" autoAdjust="0"/>
    <p:restoredTop sz="94660"/>
  </p:normalViewPr>
  <p:slideViewPr>
    <p:cSldViewPr snapToGrid="0">
      <p:cViewPr varScale="1">
        <p:scale>
          <a:sx n="49" d="100"/>
          <a:sy n="49" d="100"/>
        </p:scale>
        <p:origin x="210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343999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2720009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3194864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2331253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2525264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17248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263959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362900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61036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3519444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C2481A-C850-47AB-B069-2DD227A1986C}"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9E9CCD-F9BA-446E-AD24-DCCB956AC271}" type="slidenum">
              <a:rPr kumimoji="1" lang="ja-JP" altLang="en-US" smtClean="0"/>
              <a:t>‹#›</a:t>
            </a:fld>
            <a:endParaRPr kumimoji="1" lang="ja-JP" altLang="en-US"/>
          </a:p>
        </p:txBody>
      </p:sp>
    </p:spTree>
    <p:extLst>
      <p:ext uri="{BB962C8B-B14F-4D97-AF65-F5344CB8AC3E}">
        <p14:creationId xmlns:p14="http://schemas.microsoft.com/office/powerpoint/2010/main" val="278488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C764DE79-268F-4C1A-8933-263129D2AF90}" type="datetimeFigureOut">
              <a:rPr lang="en-US" smtClean="0"/>
              <a:t>7/24/2025</a:t>
            </a:fld>
            <a:endParaRPr lang="en-US" dirty="0"/>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6408899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51341-A9C5-3684-26BA-5C0F821DF271}"/>
            </a:ext>
          </a:extLst>
        </p:cNvPr>
        <p:cNvGrpSpPr/>
        <p:nvPr/>
      </p:nvGrpSpPr>
      <p:grpSpPr>
        <a:xfrm>
          <a:off x="0" y="0"/>
          <a:ext cx="0" cy="0"/>
          <a:chOff x="0" y="0"/>
          <a:chExt cx="0" cy="0"/>
        </a:xfrm>
      </p:grpSpPr>
      <p:sp>
        <p:nvSpPr>
          <p:cNvPr id="7" name="正方形/長方形 6">
            <a:extLst>
              <a:ext uri="{FF2B5EF4-FFF2-40B4-BE49-F238E27FC236}">
                <a16:creationId xmlns:a16="http://schemas.microsoft.com/office/drawing/2014/main" id="{672A0CD4-9523-F501-63E1-698783EAF467}"/>
              </a:ext>
            </a:extLst>
          </p:cNvPr>
          <p:cNvSpPr/>
          <p:nvPr/>
        </p:nvSpPr>
        <p:spPr>
          <a:xfrm>
            <a:off x="347088" y="904792"/>
            <a:ext cx="6865496" cy="5807475"/>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E207D16C-7FB6-EB28-F8AE-FFC61C0B6502}"/>
              </a:ext>
            </a:extLst>
          </p:cNvPr>
          <p:cNvSpPr/>
          <p:nvPr/>
        </p:nvSpPr>
        <p:spPr>
          <a:xfrm>
            <a:off x="0" y="1"/>
            <a:ext cx="7559673" cy="609559"/>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79"/>
          </a:p>
        </p:txBody>
      </p:sp>
      <p:sp>
        <p:nvSpPr>
          <p:cNvPr id="13" name="テキスト ボックス 12">
            <a:extLst>
              <a:ext uri="{FF2B5EF4-FFF2-40B4-BE49-F238E27FC236}">
                <a16:creationId xmlns:a16="http://schemas.microsoft.com/office/drawing/2014/main" id="{2D85799D-5370-0B41-E0C3-DD697BC82159}"/>
              </a:ext>
            </a:extLst>
          </p:cNvPr>
          <p:cNvSpPr txBox="1"/>
          <p:nvPr/>
        </p:nvSpPr>
        <p:spPr>
          <a:xfrm>
            <a:off x="-6943" y="96294"/>
            <a:ext cx="5679081" cy="477054"/>
          </a:xfrm>
          <a:prstGeom prst="rect">
            <a:avLst/>
          </a:prstGeom>
          <a:noFill/>
          <a:ln>
            <a:noFill/>
          </a:ln>
        </p:spPr>
        <p:txBody>
          <a:bodyPr wrap="square" rtlCol="0" anchor="ctr" anchorCtr="0">
            <a:spAutoFit/>
          </a:bodyPr>
          <a:lstStyle/>
          <a:p>
            <a:r>
              <a:rPr lang="ja-JP" altLang="en-US" sz="2500" b="1" i="0" u="none" strike="noStrike" baseline="0" dirty="0">
                <a:solidFill>
                  <a:schemeClr val="bg1"/>
                </a:solidFill>
                <a:latin typeface="メイリオ" panose="020B0604030504040204" pitchFamily="50" charset="-128"/>
                <a:ea typeface="メイリオ" panose="020B0604030504040204" pitchFamily="50" charset="-128"/>
              </a:rPr>
              <a:t>経営者様・人事労務のご担当者様向け</a:t>
            </a:r>
            <a:endParaRPr kumimoji="1" lang="ja-JP" altLang="en-US" sz="2500" b="1" dirty="0">
              <a:solidFill>
                <a:schemeClr val="bg1"/>
              </a:solidFill>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A7CC8F7D-3389-4FDD-FFD1-FF20A39E4669}"/>
              </a:ext>
            </a:extLst>
          </p:cNvPr>
          <p:cNvSpPr txBox="1"/>
          <p:nvPr/>
        </p:nvSpPr>
        <p:spPr>
          <a:xfrm>
            <a:off x="755660" y="1807582"/>
            <a:ext cx="6284826" cy="1757036"/>
          </a:xfrm>
          <a:prstGeom prst="rect">
            <a:avLst/>
          </a:prstGeom>
          <a:noFill/>
          <a:ln w="31750">
            <a:noFill/>
          </a:ln>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800" b="1" i="0" u="none" strike="noStrike" kern="1200" cap="none" spc="0" normalizeH="0" baseline="0" noProof="0" dirty="0">
                <a:ln w="38100">
                  <a:solidFill>
                    <a:schemeClr val="tx1"/>
                  </a:solidFill>
                </a:ln>
                <a:solidFill>
                  <a:schemeClr val="bg1"/>
                </a:solidFill>
                <a:effectLst>
                  <a:innerShdw dist="50800" dir="17100000">
                    <a:prstClr val="black">
                      <a:alpha val="50000"/>
                    </a:prstClr>
                  </a:innerShdw>
                  <a:reflection stA="0" endPos="65000" dist="50800" dir="5400000" sy="-100000" algn="bl" rotWithShape="0"/>
                </a:effectLst>
                <a:uLnTx/>
                <a:uFillTx/>
                <a:latin typeface="UD デジタル 教科書体 NK" panose="02020400000000000000" pitchFamily="18" charset="-128"/>
                <a:ea typeface="UD デジタル 教科書体 NK" panose="02020400000000000000" pitchFamily="18" charset="-128"/>
              </a:rPr>
              <a:t>就業規則</a:t>
            </a:r>
          </a:p>
        </p:txBody>
      </p:sp>
      <p:sp>
        <p:nvSpPr>
          <p:cNvPr id="2" name="テキスト ボックス 1">
            <a:extLst>
              <a:ext uri="{FF2B5EF4-FFF2-40B4-BE49-F238E27FC236}">
                <a16:creationId xmlns:a16="http://schemas.microsoft.com/office/drawing/2014/main" id="{A836BF68-6ACE-E9F7-4670-3D465529F0F6}"/>
              </a:ext>
            </a:extLst>
          </p:cNvPr>
          <p:cNvSpPr txBox="1"/>
          <p:nvPr/>
        </p:nvSpPr>
        <p:spPr>
          <a:xfrm>
            <a:off x="3646170" y="3156532"/>
            <a:ext cx="3285340" cy="1757036"/>
          </a:xfrm>
          <a:prstGeom prst="rect">
            <a:avLst/>
          </a:prstGeom>
          <a:noFill/>
          <a:ln w="31750">
            <a:noFill/>
          </a:ln>
        </p:spPr>
        <p:txBody>
          <a:bodyPr wrap="square" rtlCol="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800" b="1" i="0" u="none" strike="noStrike" kern="1200" cap="none" spc="0" normalizeH="0" baseline="0" noProof="0" dirty="0">
                <a:ln w="38100">
                  <a:solidFill>
                    <a:schemeClr val="tx1"/>
                  </a:solidFill>
                </a:ln>
                <a:solidFill>
                  <a:schemeClr val="bg1"/>
                </a:solidFill>
                <a:effectLst>
                  <a:innerShdw dist="50800" dir="17100000">
                    <a:prstClr val="black">
                      <a:alpha val="50000"/>
                    </a:prstClr>
                  </a:innerShdw>
                  <a:reflection stA="0" endPos="65000" dist="50800" dir="5400000" sy="-100000" algn="bl" rotWithShape="0"/>
                </a:effectLst>
                <a:uLnTx/>
                <a:uFillTx/>
                <a:latin typeface="UD デジタル 教科書体 NK" panose="02020400000000000000" pitchFamily="18" charset="-128"/>
                <a:ea typeface="UD デジタル 教科書体 NK" panose="02020400000000000000" pitchFamily="18" charset="-128"/>
              </a:rPr>
              <a:t>ゼミ</a:t>
            </a:r>
          </a:p>
        </p:txBody>
      </p:sp>
      <p:pic>
        <p:nvPicPr>
          <p:cNvPr id="23" name="図 22">
            <a:extLst>
              <a:ext uri="{FF2B5EF4-FFF2-40B4-BE49-F238E27FC236}">
                <a16:creationId xmlns:a16="http://schemas.microsoft.com/office/drawing/2014/main" id="{02843003-ADD3-76C8-614B-79B1EDA86F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706" y="4089584"/>
            <a:ext cx="3477717" cy="2608287"/>
          </a:xfrm>
          <a:prstGeom prst="rect">
            <a:avLst/>
          </a:prstGeom>
        </p:spPr>
      </p:pic>
      <p:sp>
        <p:nvSpPr>
          <p:cNvPr id="29" name="テキスト ボックス 28">
            <a:extLst>
              <a:ext uri="{FF2B5EF4-FFF2-40B4-BE49-F238E27FC236}">
                <a16:creationId xmlns:a16="http://schemas.microsoft.com/office/drawing/2014/main" id="{283A7BB6-A0AF-F48F-F2B5-C5B24CDC0595}"/>
              </a:ext>
            </a:extLst>
          </p:cNvPr>
          <p:cNvSpPr txBox="1"/>
          <p:nvPr/>
        </p:nvSpPr>
        <p:spPr>
          <a:xfrm>
            <a:off x="3903105" y="5279575"/>
            <a:ext cx="3519157" cy="629585"/>
          </a:xfrm>
          <a:prstGeom prst="rect">
            <a:avLst/>
          </a:prstGeom>
          <a:noFill/>
        </p:spPr>
        <p:txBody>
          <a:bodyPr wrap="square" rtlCol="0">
            <a:noAutofit/>
          </a:bodyPr>
          <a:lstStyle/>
          <a:p>
            <a:r>
              <a:rPr kumimoji="1" lang="ja-JP" altLang="en-US" sz="2500" b="1" dirty="0">
                <a:latin typeface="BIZ UDPゴシック" panose="020B0400000000000000" pitchFamily="50" charset="-128"/>
                <a:ea typeface="BIZ UDPゴシック" panose="020B0400000000000000" pitchFamily="50" charset="-128"/>
              </a:rPr>
              <a:t>令和</a:t>
            </a:r>
            <a:r>
              <a:rPr kumimoji="1" lang="en-US" altLang="ja-JP" sz="2500" b="1" dirty="0">
                <a:latin typeface="BIZ UDPゴシック" panose="020B0400000000000000" pitchFamily="50" charset="-128"/>
                <a:ea typeface="BIZ UDPゴシック" panose="020B0400000000000000" pitchFamily="50" charset="-128"/>
              </a:rPr>
              <a:t>7</a:t>
            </a:r>
            <a:r>
              <a:rPr kumimoji="1" lang="ja-JP" altLang="en-US" sz="2500" b="1" dirty="0">
                <a:latin typeface="BIZ UDPゴシック" panose="020B0400000000000000" pitchFamily="50" charset="-128"/>
                <a:ea typeface="BIZ UDPゴシック" panose="020B0400000000000000" pitchFamily="50" charset="-128"/>
              </a:rPr>
              <a:t>年</a:t>
            </a:r>
            <a:r>
              <a:rPr kumimoji="1" lang="en-US" altLang="ja-JP" sz="3500" b="1" dirty="0">
                <a:latin typeface="BIZ UDPゴシック" panose="020B0400000000000000" pitchFamily="50" charset="-128"/>
                <a:ea typeface="BIZ UDPゴシック" panose="020B0400000000000000" pitchFamily="50" charset="-128"/>
              </a:rPr>
              <a:t>9</a:t>
            </a:r>
            <a:r>
              <a:rPr kumimoji="1" lang="ja-JP" altLang="en-US" sz="2500" b="1" dirty="0">
                <a:latin typeface="BIZ UDPゴシック" panose="020B0400000000000000" pitchFamily="50" charset="-128"/>
                <a:ea typeface="BIZ UDPゴシック" panose="020B0400000000000000" pitchFamily="50" charset="-128"/>
              </a:rPr>
              <a:t>月</a:t>
            </a:r>
            <a:r>
              <a:rPr kumimoji="1" lang="en-US" altLang="ja-JP" sz="3500" b="1" dirty="0">
                <a:latin typeface="BIZ UDPゴシック" panose="020B0400000000000000" pitchFamily="50" charset="-128"/>
                <a:ea typeface="BIZ UDPゴシック" panose="020B0400000000000000" pitchFamily="50" charset="-128"/>
              </a:rPr>
              <a:t>3</a:t>
            </a:r>
            <a:r>
              <a:rPr kumimoji="1" lang="ja-JP" altLang="en-US" sz="2500" b="1" dirty="0">
                <a:latin typeface="BIZ UDPゴシック" panose="020B0400000000000000" pitchFamily="50" charset="-128"/>
                <a:ea typeface="BIZ UDPゴシック" panose="020B0400000000000000" pitchFamily="50" charset="-128"/>
              </a:rPr>
              <a:t>日</a:t>
            </a:r>
            <a:r>
              <a:rPr kumimoji="1" lang="en-US" altLang="ja-JP" sz="2500" b="1" dirty="0">
                <a:latin typeface="BIZ UDPゴシック" panose="020B0400000000000000" pitchFamily="50" charset="-128"/>
                <a:ea typeface="BIZ UDPゴシック" panose="020B0400000000000000" pitchFamily="50" charset="-128"/>
              </a:rPr>
              <a:t>(</a:t>
            </a:r>
            <a:r>
              <a:rPr kumimoji="1" lang="ja-JP" altLang="en-US" sz="2500" b="1" dirty="0">
                <a:latin typeface="BIZ UDPゴシック" panose="020B0400000000000000" pitchFamily="50" charset="-128"/>
                <a:ea typeface="BIZ UDPゴシック" panose="020B0400000000000000" pitchFamily="50" charset="-128"/>
              </a:rPr>
              <a:t>水</a:t>
            </a:r>
            <a:r>
              <a:rPr kumimoji="1" lang="en-US" altLang="ja-JP" sz="2500" b="1" dirty="0">
                <a:latin typeface="BIZ UDPゴシック" panose="020B0400000000000000" pitchFamily="50" charset="-128"/>
                <a:ea typeface="BIZ UDPゴシック" panose="020B0400000000000000" pitchFamily="50" charset="-128"/>
              </a:rPr>
              <a:t>)</a:t>
            </a:r>
            <a:endParaRPr kumimoji="1" lang="ja-JP" altLang="en-US" sz="2500" b="1" dirty="0">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D9663E55-15AD-D03B-337E-0FB14E3B1BE2}"/>
              </a:ext>
            </a:extLst>
          </p:cNvPr>
          <p:cNvSpPr txBox="1"/>
          <p:nvPr/>
        </p:nvSpPr>
        <p:spPr>
          <a:xfrm>
            <a:off x="239846" y="6864195"/>
            <a:ext cx="6480268" cy="629585"/>
          </a:xfrm>
          <a:prstGeom prst="rect">
            <a:avLst/>
          </a:prstGeom>
          <a:noFill/>
        </p:spPr>
        <p:txBody>
          <a:bodyPr wrap="square" rtlCol="0">
            <a:noAutofit/>
          </a:bodyPr>
          <a:lstStyle/>
          <a:p>
            <a:r>
              <a:rPr kumimoji="1" lang="ja-JP" altLang="en-US" sz="2000" b="1" dirty="0">
                <a:latin typeface="BIZ UDPゴシック" panose="020B0400000000000000" pitchFamily="50" charset="-128"/>
                <a:ea typeface="BIZ UDPゴシック" panose="020B0400000000000000" pitchFamily="50" charset="-128"/>
              </a:rPr>
              <a:t>■ 場所：</a:t>
            </a:r>
            <a:r>
              <a:rPr kumimoji="1" lang="ja-JP" altLang="en-US" sz="2200" b="1" dirty="0">
                <a:latin typeface="BIZ UDPゴシック" panose="020B0400000000000000" pitchFamily="50" charset="-128"/>
                <a:ea typeface="BIZ UDPゴシック" panose="020B0400000000000000" pitchFamily="50" charset="-128"/>
              </a:rPr>
              <a:t>藤沢商工会議所ミナパーク５０５ 会議室</a:t>
            </a:r>
            <a:br>
              <a:rPr kumimoji="1" lang="en-US" altLang="ja-JP" sz="2200" b="1" dirty="0">
                <a:latin typeface="BIZ UDPゴシック" panose="020B0400000000000000" pitchFamily="50" charset="-128"/>
                <a:ea typeface="BIZ UDPゴシック" panose="020B0400000000000000" pitchFamily="50" charset="-128"/>
              </a:rPr>
            </a:br>
            <a:r>
              <a:rPr kumimoji="1" lang="en-US" altLang="ja-JP" sz="2200" b="1" dirty="0">
                <a:latin typeface="BIZ UDPゴシック" panose="020B0400000000000000" pitchFamily="50" charset="-128"/>
                <a:ea typeface="BIZ UDPゴシック" panose="020B0400000000000000" pitchFamily="50" charset="-128"/>
              </a:rPr>
              <a:t>        (</a:t>
            </a:r>
            <a:r>
              <a:rPr lang="ja-JP" altLang="en-US" sz="2200" b="1" dirty="0">
                <a:latin typeface="BIZ UDPゴシック" panose="020B0400000000000000" pitchFamily="50" charset="-128"/>
                <a:ea typeface="BIZ UDPゴシック" panose="020B0400000000000000" pitchFamily="50" charset="-128"/>
              </a:rPr>
              <a:t>住所：藤沢市藤沢６０７</a:t>
            </a:r>
            <a:r>
              <a:rPr lang="en-US" altLang="ja-JP" sz="2200" b="1" dirty="0">
                <a:latin typeface="BIZ UDPゴシック" panose="020B0400000000000000" pitchFamily="50" charset="-128"/>
                <a:ea typeface="BIZ UDPゴシック" panose="020B0400000000000000" pitchFamily="50" charset="-128"/>
              </a:rPr>
              <a:t>-</a:t>
            </a:r>
            <a:r>
              <a:rPr lang="ja-JP" altLang="en-US" sz="2200" b="1" dirty="0">
                <a:latin typeface="BIZ UDPゴシック" panose="020B0400000000000000" pitchFamily="50" charset="-128"/>
                <a:ea typeface="BIZ UDPゴシック" panose="020B0400000000000000" pitchFamily="50" charset="-128"/>
              </a:rPr>
              <a:t>１</a:t>
            </a:r>
            <a:r>
              <a:rPr lang="en-US" altLang="ja-JP" sz="2200" b="1" dirty="0">
                <a:latin typeface="BIZ UDPゴシック" panose="020B0400000000000000" pitchFamily="50" charset="-128"/>
                <a:ea typeface="BIZ UDPゴシック" panose="020B0400000000000000" pitchFamily="50" charset="-128"/>
              </a:rPr>
              <a:t>)</a:t>
            </a:r>
          </a:p>
          <a:p>
            <a:endParaRPr kumimoji="1" lang="ja-JP" altLang="en-US" sz="2200" b="1"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75B67D15-B756-7328-C5E5-93BA09B1F563}"/>
              </a:ext>
            </a:extLst>
          </p:cNvPr>
          <p:cNvSpPr txBox="1"/>
          <p:nvPr/>
        </p:nvSpPr>
        <p:spPr>
          <a:xfrm>
            <a:off x="239846" y="7618933"/>
            <a:ext cx="6305856" cy="629585"/>
          </a:xfrm>
          <a:prstGeom prst="rect">
            <a:avLst/>
          </a:prstGeom>
          <a:noFill/>
        </p:spPr>
        <p:txBody>
          <a:bodyPr wrap="square" rtlCol="0">
            <a:noAutofit/>
          </a:bodyPr>
          <a:lstStyle/>
          <a:p>
            <a:r>
              <a:rPr kumimoji="1" lang="ja-JP" altLang="en-US" sz="2000" b="1" dirty="0">
                <a:latin typeface="BIZ UDPゴシック" panose="020B0400000000000000" pitchFamily="50" charset="-128"/>
                <a:ea typeface="BIZ UDPゴシック" panose="020B0400000000000000" pitchFamily="50" charset="-128"/>
              </a:rPr>
              <a:t>■ テーマ：</a:t>
            </a:r>
            <a:r>
              <a:rPr kumimoji="1" lang="ja-JP" altLang="en-US" sz="2200" b="1" dirty="0">
                <a:latin typeface="BIZ UDPゴシック" panose="020B0400000000000000" pitchFamily="50" charset="-128"/>
                <a:ea typeface="BIZ UDPゴシック" panose="020B0400000000000000" pitchFamily="50" charset="-128"/>
              </a:rPr>
              <a:t>「他社の就業規則を読み解こう！」</a:t>
            </a:r>
          </a:p>
        </p:txBody>
      </p:sp>
      <p:sp>
        <p:nvSpPr>
          <p:cNvPr id="35" name="テキスト ボックス 34">
            <a:extLst>
              <a:ext uri="{FF2B5EF4-FFF2-40B4-BE49-F238E27FC236}">
                <a16:creationId xmlns:a16="http://schemas.microsoft.com/office/drawing/2014/main" id="{D179CEBA-1D6C-16EC-AE2F-02431FCF896F}"/>
              </a:ext>
            </a:extLst>
          </p:cNvPr>
          <p:cNvSpPr txBox="1"/>
          <p:nvPr/>
        </p:nvSpPr>
        <p:spPr>
          <a:xfrm>
            <a:off x="239846" y="8039847"/>
            <a:ext cx="4931761" cy="629585"/>
          </a:xfrm>
          <a:prstGeom prst="rect">
            <a:avLst/>
          </a:prstGeom>
          <a:noFill/>
        </p:spPr>
        <p:txBody>
          <a:bodyPr wrap="square" rtlCol="0">
            <a:noAutofit/>
          </a:bodyPr>
          <a:lstStyle/>
          <a:p>
            <a:r>
              <a:rPr kumimoji="1" lang="ja-JP" altLang="en-US" sz="2000" b="1" dirty="0">
                <a:latin typeface="BIZ UDPゴシック" panose="020B0400000000000000" pitchFamily="50" charset="-128"/>
                <a:ea typeface="BIZ UDPゴシック" panose="020B0400000000000000" pitchFamily="50" charset="-128"/>
              </a:rPr>
              <a:t>■ カリキュラム：</a:t>
            </a:r>
          </a:p>
        </p:txBody>
      </p:sp>
      <p:sp>
        <p:nvSpPr>
          <p:cNvPr id="39" name="テキスト ボックス 38">
            <a:extLst>
              <a:ext uri="{FF2B5EF4-FFF2-40B4-BE49-F238E27FC236}">
                <a16:creationId xmlns:a16="http://schemas.microsoft.com/office/drawing/2014/main" id="{8ACD4D76-9582-526A-ADB1-B8340A03167D}"/>
              </a:ext>
            </a:extLst>
          </p:cNvPr>
          <p:cNvSpPr txBox="1"/>
          <p:nvPr/>
        </p:nvSpPr>
        <p:spPr>
          <a:xfrm>
            <a:off x="924404" y="8793810"/>
            <a:ext cx="6236688" cy="478914"/>
          </a:xfrm>
          <a:prstGeom prst="rect">
            <a:avLst/>
          </a:prstGeom>
          <a:noFill/>
        </p:spPr>
        <p:txBody>
          <a:bodyPr wrap="square" rtlCol="0">
            <a:noAutofit/>
          </a:bodyPr>
          <a:lstStyle/>
          <a:p>
            <a:r>
              <a:rPr kumimoji="1" lang="en-US" altLang="ja-JP" sz="2200" b="1" dirty="0">
                <a:latin typeface="BIZ UDPゴシック" panose="020B0400000000000000" pitchFamily="50" charset="-128"/>
                <a:ea typeface="BIZ UDPゴシック" panose="020B0400000000000000" pitchFamily="50" charset="-128"/>
              </a:rPr>
              <a:t>2</a:t>
            </a:r>
            <a:r>
              <a:rPr kumimoji="1" lang="ja-JP" altLang="en-US" sz="2200" b="1" dirty="0">
                <a:latin typeface="BIZ UDPゴシック" panose="020B0400000000000000" pitchFamily="50" charset="-128"/>
                <a:ea typeface="BIZ UDPゴシック" panose="020B0400000000000000" pitchFamily="50" charset="-128"/>
              </a:rPr>
              <a:t>限目　ハラスメントの懲戒規程（祐川行政書士）</a:t>
            </a:r>
          </a:p>
        </p:txBody>
      </p:sp>
      <p:sp>
        <p:nvSpPr>
          <p:cNvPr id="40" name="テキスト ボックス 39">
            <a:extLst>
              <a:ext uri="{FF2B5EF4-FFF2-40B4-BE49-F238E27FC236}">
                <a16:creationId xmlns:a16="http://schemas.microsoft.com/office/drawing/2014/main" id="{4DE4A184-D10D-BAB8-B8D6-01714D450713}"/>
              </a:ext>
            </a:extLst>
          </p:cNvPr>
          <p:cNvSpPr txBox="1"/>
          <p:nvPr/>
        </p:nvSpPr>
        <p:spPr>
          <a:xfrm>
            <a:off x="924404" y="9194794"/>
            <a:ext cx="5313637" cy="548806"/>
          </a:xfrm>
          <a:prstGeom prst="rect">
            <a:avLst/>
          </a:prstGeom>
          <a:noFill/>
        </p:spPr>
        <p:txBody>
          <a:bodyPr wrap="square" rtlCol="0">
            <a:noAutofit/>
          </a:bodyPr>
          <a:lstStyle/>
          <a:p>
            <a:r>
              <a:rPr kumimoji="1" lang="en-US" altLang="ja-JP" sz="2200" b="1" dirty="0">
                <a:latin typeface="BIZ UDPゴシック" panose="020B0400000000000000" pitchFamily="50" charset="-128"/>
                <a:ea typeface="BIZ UDPゴシック" panose="020B0400000000000000" pitchFamily="50" charset="-128"/>
              </a:rPr>
              <a:t>3</a:t>
            </a:r>
            <a:r>
              <a:rPr kumimoji="1" lang="ja-JP" altLang="en-US" sz="2200" b="1" dirty="0">
                <a:latin typeface="BIZ UDPゴシック" panose="020B0400000000000000" pitchFamily="50" charset="-128"/>
                <a:ea typeface="BIZ UDPゴシック" panose="020B0400000000000000" pitchFamily="50" charset="-128"/>
              </a:rPr>
              <a:t>限目　交流会（＠近隣の飲食店）</a:t>
            </a:r>
          </a:p>
        </p:txBody>
      </p:sp>
      <p:sp>
        <p:nvSpPr>
          <p:cNvPr id="42" name="テキスト ボックス 41">
            <a:extLst>
              <a:ext uri="{FF2B5EF4-FFF2-40B4-BE49-F238E27FC236}">
                <a16:creationId xmlns:a16="http://schemas.microsoft.com/office/drawing/2014/main" id="{92446349-A5CD-13D1-AB42-955B6AABBF08}"/>
              </a:ext>
            </a:extLst>
          </p:cNvPr>
          <p:cNvSpPr txBox="1"/>
          <p:nvPr/>
        </p:nvSpPr>
        <p:spPr>
          <a:xfrm>
            <a:off x="453618" y="10177991"/>
            <a:ext cx="6845610" cy="629585"/>
          </a:xfrm>
          <a:prstGeom prst="rect">
            <a:avLst/>
          </a:prstGeom>
          <a:noFill/>
        </p:spPr>
        <p:txBody>
          <a:bodyPr wrap="square" rtlCol="0">
            <a:noAutofit/>
          </a:bodyPr>
          <a:lstStyle/>
          <a:p>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  御社の就業規則をご持参頂くとより参考になると思います。</a:t>
            </a:r>
          </a:p>
        </p:txBody>
      </p:sp>
      <p:sp>
        <p:nvSpPr>
          <p:cNvPr id="43" name="テキスト ボックス 42">
            <a:extLst>
              <a:ext uri="{FF2B5EF4-FFF2-40B4-BE49-F238E27FC236}">
                <a16:creationId xmlns:a16="http://schemas.microsoft.com/office/drawing/2014/main" id="{AA5BF290-CCD0-29AB-1956-94D55AE7BA74}"/>
              </a:ext>
            </a:extLst>
          </p:cNvPr>
          <p:cNvSpPr txBox="1"/>
          <p:nvPr/>
        </p:nvSpPr>
        <p:spPr>
          <a:xfrm>
            <a:off x="468839" y="9761953"/>
            <a:ext cx="7559673" cy="372238"/>
          </a:xfrm>
          <a:prstGeom prst="rect">
            <a:avLst/>
          </a:prstGeom>
          <a:noFill/>
        </p:spPr>
        <p:txBody>
          <a:bodyPr wrap="square" rtlCol="0">
            <a:noAutofit/>
          </a:bodyPr>
          <a:lstStyle/>
          <a:p>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　当日は、ご協力事業者様の就業規則を資料として使用します。</a:t>
            </a:r>
          </a:p>
        </p:txBody>
      </p:sp>
      <p:cxnSp>
        <p:nvCxnSpPr>
          <p:cNvPr id="48" name="直線コネクタ 47">
            <a:extLst>
              <a:ext uri="{FF2B5EF4-FFF2-40B4-BE49-F238E27FC236}">
                <a16:creationId xmlns:a16="http://schemas.microsoft.com/office/drawing/2014/main" id="{5562A511-F5D1-4AF3-E733-D9A813006758}"/>
              </a:ext>
            </a:extLst>
          </p:cNvPr>
          <p:cNvCxnSpPr>
            <a:cxnSpLocks/>
          </p:cNvCxnSpPr>
          <p:nvPr/>
        </p:nvCxnSpPr>
        <p:spPr>
          <a:xfrm>
            <a:off x="924404" y="10134191"/>
            <a:ext cx="6217141" cy="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CB8C21F5-A618-EC4F-C655-4CEBE5416B38}"/>
              </a:ext>
            </a:extLst>
          </p:cNvPr>
          <p:cNvSpPr txBox="1"/>
          <p:nvPr/>
        </p:nvSpPr>
        <p:spPr>
          <a:xfrm>
            <a:off x="4746171" y="5806729"/>
            <a:ext cx="2467428" cy="629585"/>
          </a:xfrm>
          <a:prstGeom prst="rect">
            <a:avLst/>
          </a:prstGeom>
          <a:noFill/>
        </p:spPr>
        <p:txBody>
          <a:bodyPr wrap="square" rtlCol="0">
            <a:noAutofit/>
          </a:bodyPr>
          <a:lstStyle/>
          <a:p>
            <a:r>
              <a:rPr kumimoji="1" lang="ja-JP" altLang="en-US" sz="2500" b="1" dirty="0">
                <a:latin typeface="BIZ UDPゴシック" panose="020B0400000000000000" pitchFamily="50" charset="-128"/>
                <a:ea typeface="BIZ UDPゴシック" panose="020B0400000000000000" pitchFamily="50" charset="-128"/>
              </a:rPr>
              <a:t>午後</a:t>
            </a:r>
            <a:r>
              <a:rPr kumimoji="1" lang="en-US" altLang="ja-JP" sz="3500" b="1" dirty="0">
                <a:latin typeface="BIZ UDPゴシック" panose="020B0400000000000000" pitchFamily="50" charset="-128"/>
                <a:ea typeface="BIZ UDPゴシック" panose="020B0400000000000000" pitchFamily="50" charset="-128"/>
              </a:rPr>
              <a:t>4</a:t>
            </a:r>
            <a:r>
              <a:rPr kumimoji="1" lang="ja-JP" altLang="en-US" sz="2500" b="1" dirty="0">
                <a:latin typeface="BIZ UDPゴシック" panose="020B0400000000000000" pitchFamily="50" charset="-128"/>
                <a:ea typeface="BIZ UDPゴシック" panose="020B0400000000000000" pitchFamily="50" charset="-128"/>
              </a:rPr>
              <a:t>時開始</a:t>
            </a:r>
            <a:br>
              <a:rPr kumimoji="1" lang="en-US" altLang="ja-JP" sz="2500" b="1" dirty="0">
                <a:latin typeface="BIZ UDPゴシック" panose="020B0400000000000000" pitchFamily="50" charset="-128"/>
                <a:ea typeface="BIZ UDPゴシック" panose="020B0400000000000000" pitchFamily="50" charset="-128"/>
              </a:rPr>
            </a:br>
            <a:r>
              <a:rPr kumimoji="1" lang="ja-JP" altLang="en-US" b="1" dirty="0">
                <a:latin typeface="BIZ UDPゴシック" panose="020B0400000000000000" pitchFamily="50" charset="-128"/>
                <a:ea typeface="BIZ UDPゴシック" panose="020B0400000000000000" pitchFamily="50" charset="-128"/>
              </a:rPr>
              <a:t>（午後</a:t>
            </a:r>
            <a:r>
              <a:rPr kumimoji="1" lang="en-US" altLang="ja-JP" b="1" dirty="0">
                <a:latin typeface="BIZ UDPゴシック" panose="020B0400000000000000" pitchFamily="50" charset="-128"/>
                <a:ea typeface="BIZ UDPゴシック" panose="020B0400000000000000" pitchFamily="50" charset="-128"/>
              </a:rPr>
              <a:t>3</a:t>
            </a:r>
            <a:r>
              <a:rPr kumimoji="1" lang="ja-JP" altLang="en-US" b="1" dirty="0">
                <a:latin typeface="BIZ UDPゴシック" panose="020B0400000000000000" pitchFamily="50" charset="-128"/>
                <a:ea typeface="BIZ UDPゴシック" panose="020B0400000000000000" pitchFamily="50" charset="-128"/>
              </a:rPr>
              <a:t>時</a:t>
            </a:r>
            <a:r>
              <a:rPr kumimoji="1" lang="en-US" altLang="ja-JP" b="1" dirty="0">
                <a:latin typeface="BIZ UDPゴシック" panose="020B0400000000000000" pitchFamily="50" charset="-128"/>
                <a:ea typeface="BIZ UDPゴシック" panose="020B0400000000000000" pitchFamily="50" charset="-128"/>
              </a:rPr>
              <a:t>45</a:t>
            </a:r>
            <a:r>
              <a:rPr kumimoji="1" lang="ja-JP" altLang="en-US" b="1" dirty="0">
                <a:latin typeface="BIZ UDPゴシック" panose="020B0400000000000000" pitchFamily="50" charset="-128"/>
                <a:ea typeface="BIZ UDPゴシック" panose="020B0400000000000000" pitchFamily="50" charset="-128"/>
              </a:rPr>
              <a:t>分開場）</a:t>
            </a:r>
          </a:p>
        </p:txBody>
      </p:sp>
      <p:pic>
        <p:nvPicPr>
          <p:cNvPr id="52" name="図 51">
            <a:extLst>
              <a:ext uri="{FF2B5EF4-FFF2-40B4-BE49-F238E27FC236}">
                <a16:creationId xmlns:a16="http://schemas.microsoft.com/office/drawing/2014/main" id="{AF9A40A3-6624-850A-B983-4C744CF840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150590">
            <a:off x="5839608" y="1396804"/>
            <a:ext cx="1096256" cy="822192"/>
          </a:xfrm>
          <a:prstGeom prst="rect">
            <a:avLst/>
          </a:prstGeom>
        </p:spPr>
      </p:pic>
      <p:grpSp>
        <p:nvGrpSpPr>
          <p:cNvPr id="55" name="グループ化 54">
            <a:extLst>
              <a:ext uri="{FF2B5EF4-FFF2-40B4-BE49-F238E27FC236}">
                <a16:creationId xmlns:a16="http://schemas.microsoft.com/office/drawing/2014/main" id="{D1A16D7F-7086-D85B-B152-06E012EFE8F2}"/>
              </a:ext>
            </a:extLst>
          </p:cNvPr>
          <p:cNvGrpSpPr/>
          <p:nvPr/>
        </p:nvGrpSpPr>
        <p:grpSpPr>
          <a:xfrm>
            <a:off x="170777" y="848025"/>
            <a:ext cx="1711951" cy="900630"/>
            <a:chOff x="170777" y="848025"/>
            <a:chExt cx="1711951" cy="900630"/>
          </a:xfrm>
        </p:grpSpPr>
        <p:sp>
          <p:nvSpPr>
            <p:cNvPr id="24" name="吹き出し: 円形 23">
              <a:extLst>
                <a:ext uri="{FF2B5EF4-FFF2-40B4-BE49-F238E27FC236}">
                  <a16:creationId xmlns:a16="http://schemas.microsoft.com/office/drawing/2014/main" id="{6365721B-76F1-67C2-D313-EAFF78A77EE6}"/>
                </a:ext>
              </a:extLst>
            </p:cNvPr>
            <p:cNvSpPr/>
            <p:nvPr/>
          </p:nvSpPr>
          <p:spPr>
            <a:xfrm>
              <a:off x="170777" y="848025"/>
              <a:ext cx="1711951" cy="900630"/>
            </a:xfrm>
            <a:prstGeom prst="wedgeEllipseCallout">
              <a:avLst>
                <a:gd name="adj1" fmla="val 36958"/>
                <a:gd name="adj2" fmla="val 55365"/>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a:extLst>
                <a:ext uri="{FF2B5EF4-FFF2-40B4-BE49-F238E27FC236}">
                  <a16:creationId xmlns:a16="http://schemas.microsoft.com/office/drawing/2014/main" id="{C00276C3-0309-D27C-0DEA-D8786C73AC20}"/>
                </a:ext>
              </a:extLst>
            </p:cNvPr>
            <p:cNvSpPr txBox="1"/>
            <p:nvPr/>
          </p:nvSpPr>
          <p:spPr>
            <a:xfrm>
              <a:off x="506313" y="1000322"/>
              <a:ext cx="1037673" cy="609559"/>
            </a:xfrm>
            <a:prstGeom prst="rect">
              <a:avLst/>
            </a:prstGeom>
            <a:noFill/>
          </p:spPr>
          <p:txBody>
            <a:bodyPr wrap="square" rtlCol="0">
              <a:noAutofit/>
            </a:bodyPr>
            <a:lstStyle/>
            <a:p>
              <a:pPr algn="dist"/>
              <a:r>
                <a:rPr kumimoji="1" lang="ja-JP" altLang="en-US" sz="3000" b="1" dirty="0">
                  <a:latin typeface="BIZ UDPゴシック" panose="020B0400000000000000" pitchFamily="50" charset="-128"/>
                  <a:ea typeface="BIZ UDPゴシック" panose="020B0400000000000000" pitchFamily="50" charset="-128"/>
                </a:rPr>
                <a:t>無料</a:t>
              </a:r>
            </a:p>
          </p:txBody>
        </p:sp>
      </p:grpSp>
      <p:sp>
        <p:nvSpPr>
          <p:cNvPr id="57" name="テキスト ボックス 56">
            <a:extLst>
              <a:ext uri="{FF2B5EF4-FFF2-40B4-BE49-F238E27FC236}">
                <a16:creationId xmlns:a16="http://schemas.microsoft.com/office/drawing/2014/main" id="{352C2ACD-F58A-D60F-F787-B81FBE03FDC6}"/>
              </a:ext>
            </a:extLst>
          </p:cNvPr>
          <p:cNvSpPr txBox="1"/>
          <p:nvPr/>
        </p:nvSpPr>
        <p:spPr>
          <a:xfrm>
            <a:off x="952980" y="8392826"/>
            <a:ext cx="6236688" cy="478914"/>
          </a:xfrm>
          <a:prstGeom prst="rect">
            <a:avLst/>
          </a:prstGeom>
          <a:noFill/>
        </p:spPr>
        <p:txBody>
          <a:bodyPr wrap="square" rtlCol="0">
            <a:noAutofit/>
          </a:bodyPr>
          <a:lstStyle/>
          <a:p>
            <a:r>
              <a:rPr kumimoji="1" lang="ja-JP" altLang="en-US" sz="2200" b="1" dirty="0">
                <a:latin typeface="BIZ UDPゴシック" panose="020B0400000000000000" pitchFamily="50" charset="-128"/>
                <a:ea typeface="BIZ UDPゴシック" panose="020B0400000000000000" pitchFamily="50" charset="-128"/>
              </a:rPr>
              <a:t>１限目　比べてみましょう（須田弁護士）</a:t>
            </a:r>
          </a:p>
        </p:txBody>
      </p:sp>
    </p:spTree>
    <p:extLst>
      <p:ext uri="{BB962C8B-B14F-4D97-AF65-F5344CB8AC3E}">
        <p14:creationId xmlns:p14="http://schemas.microsoft.com/office/powerpoint/2010/main" val="3295591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テキスト ボックス 43">
            <a:extLst>
              <a:ext uri="{FF2B5EF4-FFF2-40B4-BE49-F238E27FC236}">
                <a16:creationId xmlns:a16="http://schemas.microsoft.com/office/drawing/2014/main" id="{DAC5F6C6-279D-4E81-95C9-6E75EF8D09CD}"/>
              </a:ext>
            </a:extLst>
          </p:cNvPr>
          <p:cNvSpPr txBox="1"/>
          <p:nvPr/>
        </p:nvSpPr>
        <p:spPr>
          <a:xfrm>
            <a:off x="1852425" y="469671"/>
            <a:ext cx="3802636" cy="877123"/>
          </a:xfrm>
          <a:prstGeom prst="rect">
            <a:avLst/>
          </a:prstGeom>
          <a:noFill/>
        </p:spPr>
        <p:txBody>
          <a:bodyPr wrap="square" rtlCol="0">
            <a:noAutofit/>
          </a:bodyPr>
          <a:lstStyle/>
          <a:p>
            <a:pPr algn="ctr"/>
            <a:r>
              <a:rPr kumimoji="1" lang="ja-JP" altLang="en-US" sz="3500" b="1" dirty="0">
                <a:latin typeface="+mn-ea"/>
              </a:rPr>
              <a:t>参加申込書</a:t>
            </a:r>
          </a:p>
        </p:txBody>
      </p:sp>
      <p:sp>
        <p:nvSpPr>
          <p:cNvPr id="49" name="四角形: 角を丸くする 48">
            <a:extLst>
              <a:ext uri="{FF2B5EF4-FFF2-40B4-BE49-F238E27FC236}">
                <a16:creationId xmlns:a16="http://schemas.microsoft.com/office/drawing/2014/main" id="{F4EE370E-EE33-B3B9-6901-09DCE936682E}"/>
              </a:ext>
            </a:extLst>
          </p:cNvPr>
          <p:cNvSpPr/>
          <p:nvPr/>
        </p:nvSpPr>
        <p:spPr>
          <a:xfrm>
            <a:off x="1684311" y="308189"/>
            <a:ext cx="4191050" cy="931336"/>
          </a:xfrm>
          <a:prstGeom prst="roundRect">
            <a:avLst/>
          </a:prstGeom>
          <a:noFill/>
          <a:ln w="603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正方形/長方形 3">
            <a:extLst>
              <a:ext uri="{FF2B5EF4-FFF2-40B4-BE49-F238E27FC236}">
                <a16:creationId xmlns:a16="http://schemas.microsoft.com/office/drawing/2014/main" id="{390E4D29-EEEE-4794-922B-6C68140AFB71}"/>
              </a:ext>
            </a:extLst>
          </p:cNvPr>
          <p:cNvSpPr/>
          <p:nvPr/>
        </p:nvSpPr>
        <p:spPr>
          <a:xfrm>
            <a:off x="1" y="9950703"/>
            <a:ext cx="7559674" cy="741108"/>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79" dirty="0"/>
          </a:p>
        </p:txBody>
      </p:sp>
      <p:sp>
        <p:nvSpPr>
          <p:cNvPr id="6" name="テキスト ボックス 5">
            <a:extLst>
              <a:ext uri="{FF2B5EF4-FFF2-40B4-BE49-F238E27FC236}">
                <a16:creationId xmlns:a16="http://schemas.microsoft.com/office/drawing/2014/main" id="{CCAFDDBC-9407-4F56-ACF4-64E9C56E85E5}"/>
              </a:ext>
            </a:extLst>
          </p:cNvPr>
          <p:cNvSpPr txBox="1"/>
          <p:nvPr/>
        </p:nvSpPr>
        <p:spPr>
          <a:xfrm>
            <a:off x="839819" y="10057972"/>
            <a:ext cx="1056254" cy="268214"/>
          </a:xfrm>
          <a:prstGeom prst="rect">
            <a:avLst/>
          </a:prstGeom>
          <a:noFill/>
        </p:spPr>
        <p:txBody>
          <a:bodyPr wrap="square" rtlCol="0">
            <a:noAutofit/>
          </a:bodyPr>
          <a:lstStyle/>
          <a:p>
            <a:pPr algn="dist"/>
            <a:r>
              <a:rPr kumimoji="1" lang="ja-JP" altLang="en-US" sz="1400" b="1" dirty="0">
                <a:solidFill>
                  <a:schemeClr val="bg1"/>
                </a:solidFill>
                <a:latin typeface="メイリオ" panose="020B0604030504040204" pitchFamily="50" charset="-128"/>
                <a:ea typeface="メイリオ" panose="020B0604030504040204" pitchFamily="50" charset="-128"/>
              </a:rPr>
              <a:t>株式会社</a:t>
            </a:r>
          </a:p>
        </p:txBody>
      </p:sp>
      <p:sp>
        <p:nvSpPr>
          <p:cNvPr id="3" name="テキスト ボックス 2">
            <a:extLst>
              <a:ext uri="{FF2B5EF4-FFF2-40B4-BE49-F238E27FC236}">
                <a16:creationId xmlns:a16="http://schemas.microsoft.com/office/drawing/2014/main" id="{D8A53A72-93E1-CCB1-DB90-FE6CDDD359D2}"/>
              </a:ext>
            </a:extLst>
          </p:cNvPr>
          <p:cNvSpPr txBox="1"/>
          <p:nvPr/>
        </p:nvSpPr>
        <p:spPr>
          <a:xfrm>
            <a:off x="1878047" y="10347964"/>
            <a:ext cx="1901789" cy="269134"/>
          </a:xfrm>
          <a:prstGeom prst="rect">
            <a:avLst/>
          </a:prstGeom>
          <a:noFill/>
        </p:spPr>
        <p:txBody>
          <a:bodyPr wrap="square" rtlCol="0">
            <a:noAutofit/>
          </a:bodyPr>
          <a:lstStyle/>
          <a:p>
            <a:pPr algn="dist"/>
            <a:r>
              <a:rPr kumimoji="1" lang="ja-JP" altLang="en-US" sz="1400" b="1" dirty="0">
                <a:solidFill>
                  <a:schemeClr val="bg1"/>
                </a:solidFill>
                <a:latin typeface="メイリオ" panose="020B0604030504040204" pitchFamily="50" charset="-128"/>
                <a:ea typeface="メイリオ" panose="020B0604030504040204" pitchFamily="50" charset="-128"/>
              </a:rPr>
              <a:t>ＬＭ総合法律事務所</a:t>
            </a:r>
          </a:p>
        </p:txBody>
      </p:sp>
      <p:sp>
        <p:nvSpPr>
          <p:cNvPr id="14" name="テキスト ボックス 13">
            <a:extLst>
              <a:ext uri="{FF2B5EF4-FFF2-40B4-BE49-F238E27FC236}">
                <a16:creationId xmlns:a16="http://schemas.microsoft.com/office/drawing/2014/main" id="{5050EF4A-5B85-61A8-130C-A1DEF5DF19E5}"/>
              </a:ext>
            </a:extLst>
          </p:cNvPr>
          <p:cNvSpPr txBox="1"/>
          <p:nvPr/>
        </p:nvSpPr>
        <p:spPr>
          <a:xfrm>
            <a:off x="3852046" y="10335714"/>
            <a:ext cx="3606030" cy="313236"/>
          </a:xfrm>
          <a:prstGeom prst="rect">
            <a:avLst/>
          </a:prstGeom>
          <a:noFill/>
        </p:spPr>
        <p:txBody>
          <a:bodyPr wrap="square" rtlCol="0">
            <a:noAutofit/>
          </a:bodyPr>
          <a:lstStyle/>
          <a:p>
            <a:pPr algn="dist"/>
            <a:r>
              <a:rPr kumimoji="1" lang="ja-JP" altLang="en-US" sz="1400" b="1" dirty="0">
                <a:solidFill>
                  <a:schemeClr val="bg1"/>
                </a:solidFill>
                <a:latin typeface="メイリオ" panose="020B0604030504040204" pitchFamily="50" charset="-128"/>
                <a:ea typeface="メイリオ" panose="020B0604030504040204" pitchFamily="50" charset="-128"/>
              </a:rPr>
              <a:t>行政書士横浜中央合同トレリーガル事務所</a:t>
            </a:r>
          </a:p>
        </p:txBody>
      </p:sp>
      <p:sp>
        <p:nvSpPr>
          <p:cNvPr id="16" name="テキスト ボックス 15">
            <a:extLst>
              <a:ext uri="{FF2B5EF4-FFF2-40B4-BE49-F238E27FC236}">
                <a16:creationId xmlns:a16="http://schemas.microsoft.com/office/drawing/2014/main" id="{8E418172-F243-227C-F2CD-0968D86F3109}"/>
              </a:ext>
            </a:extLst>
          </p:cNvPr>
          <p:cNvSpPr txBox="1"/>
          <p:nvPr/>
        </p:nvSpPr>
        <p:spPr>
          <a:xfrm>
            <a:off x="-36146" y="10057972"/>
            <a:ext cx="895019" cy="216777"/>
          </a:xfrm>
          <a:prstGeom prst="rect">
            <a:avLst/>
          </a:prstGeom>
          <a:noFill/>
        </p:spPr>
        <p:txBody>
          <a:bodyPr wrap="square" rtlCol="0">
            <a:noAutofit/>
          </a:bodyPr>
          <a:lstStyle/>
          <a:p>
            <a:pPr algn="dist"/>
            <a:r>
              <a:rPr kumimoji="1" lang="ja-JP" altLang="en-US" sz="1316" b="1" dirty="0">
                <a:solidFill>
                  <a:schemeClr val="bg1"/>
                </a:solidFill>
                <a:latin typeface="+mn-ea"/>
              </a:rPr>
              <a:t>共同開催</a:t>
            </a:r>
          </a:p>
        </p:txBody>
      </p:sp>
      <p:sp>
        <p:nvSpPr>
          <p:cNvPr id="8" name="テキスト ボックス 7">
            <a:extLst>
              <a:ext uri="{FF2B5EF4-FFF2-40B4-BE49-F238E27FC236}">
                <a16:creationId xmlns:a16="http://schemas.microsoft.com/office/drawing/2014/main" id="{BB0289A9-EC04-F5DE-7C5C-031BD02F9384}"/>
              </a:ext>
            </a:extLst>
          </p:cNvPr>
          <p:cNvSpPr txBox="1"/>
          <p:nvPr/>
        </p:nvSpPr>
        <p:spPr>
          <a:xfrm>
            <a:off x="1254570" y="1348830"/>
            <a:ext cx="7474650" cy="255565"/>
          </a:xfrm>
          <a:prstGeom prst="rect">
            <a:avLst/>
          </a:prstGeom>
          <a:noFill/>
        </p:spPr>
        <p:txBody>
          <a:bodyPr wrap="square" rtlCol="0">
            <a:noAutofit/>
          </a:bodyPr>
          <a:lstStyle/>
          <a:p>
            <a:r>
              <a:rPr kumimoji="1" lang="ja-JP" altLang="en-US" sz="1600" dirty="0">
                <a:latin typeface="メイリオ" panose="020B0604030504040204" pitchFamily="50" charset="-128"/>
                <a:ea typeface="メイリオ" panose="020B0604030504040204" pitchFamily="50" charset="-128"/>
              </a:rPr>
              <a:t>下記にご記入の上、メール又は</a:t>
            </a:r>
            <a:r>
              <a:rPr kumimoji="1" lang="en-US" altLang="ja-JP" sz="1600" dirty="0">
                <a:latin typeface="メイリオ" panose="020B0604030504040204" pitchFamily="50" charset="-128"/>
                <a:ea typeface="メイリオ" panose="020B0604030504040204" pitchFamily="50" charset="-128"/>
              </a:rPr>
              <a:t>FAX</a:t>
            </a:r>
            <a:r>
              <a:rPr kumimoji="1" lang="ja-JP" altLang="en-US" sz="1600" dirty="0">
                <a:latin typeface="メイリオ" panose="020B0604030504040204" pitchFamily="50" charset="-128"/>
                <a:ea typeface="メイリオ" panose="020B0604030504040204" pitchFamily="50" charset="-128"/>
              </a:rPr>
              <a:t>にてお申込みください。</a:t>
            </a:r>
          </a:p>
        </p:txBody>
      </p:sp>
      <p:sp>
        <p:nvSpPr>
          <p:cNvPr id="9" name="テキスト ボックス 8">
            <a:extLst>
              <a:ext uri="{FF2B5EF4-FFF2-40B4-BE49-F238E27FC236}">
                <a16:creationId xmlns:a16="http://schemas.microsoft.com/office/drawing/2014/main" id="{52825524-E88B-5AFF-8F0E-9E2B867DF7DA}"/>
              </a:ext>
            </a:extLst>
          </p:cNvPr>
          <p:cNvSpPr txBox="1"/>
          <p:nvPr/>
        </p:nvSpPr>
        <p:spPr>
          <a:xfrm>
            <a:off x="238720" y="2019932"/>
            <a:ext cx="6868331" cy="539766"/>
          </a:xfrm>
          <a:prstGeom prst="rect">
            <a:avLst/>
          </a:prstGeom>
          <a:noFill/>
        </p:spPr>
        <p:txBody>
          <a:bodyPr wrap="square" rtlCol="0">
            <a:noAutofit/>
          </a:bodyPr>
          <a:lstStyle/>
          <a:p>
            <a:r>
              <a:rPr kumimoji="1" lang="ja-JP" altLang="en-US" sz="2400" dirty="0">
                <a:latin typeface="メイリオ" panose="020B0604030504040204" pitchFamily="50" charset="-128"/>
                <a:ea typeface="メイリオ" panose="020B0604030504040204" pitchFamily="50" charset="-128"/>
              </a:rPr>
              <a:t>就業規則ゼミ事務局宛</a:t>
            </a:r>
          </a:p>
        </p:txBody>
      </p:sp>
      <p:sp>
        <p:nvSpPr>
          <p:cNvPr id="10" name="テキスト ボックス 9">
            <a:extLst>
              <a:ext uri="{FF2B5EF4-FFF2-40B4-BE49-F238E27FC236}">
                <a16:creationId xmlns:a16="http://schemas.microsoft.com/office/drawing/2014/main" id="{DCE3D4E9-A168-FE2C-2CFB-79B48F068343}"/>
              </a:ext>
            </a:extLst>
          </p:cNvPr>
          <p:cNvSpPr txBox="1"/>
          <p:nvPr/>
        </p:nvSpPr>
        <p:spPr>
          <a:xfrm>
            <a:off x="280981" y="3690970"/>
            <a:ext cx="7791457" cy="382052"/>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■御社名　　（　　　　　　　　　　　　　　　　　　　　　　　　　　　　　）　　　　　　　　　　　　　</a:t>
            </a:r>
            <a:endParaRPr kumimoji="1" lang="en-US" altLang="ja-JP" sz="15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E5889320-E959-6B05-BCF8-4097120F9DA6}"/>
              </a:ext>
            </a:extLst>
          </p:cNvPr>
          <p:cNvSpPr txBox="1"/>
          <p:nvPr/>
        </p:nvSpPr>
        <p:spPr>
          <a:xfrm>
            <a:off x="280981" y="6376465"/>
            <a:ext cx="7791457" cy="382052"/>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a:t>
            </a:r>
            <a:r>
              <a:rPr kumimoji="1" lang="en-US" altLang="ja-JP" sz="1500" dirty="0">
                <a:latin typeface="メイリオ" panose="020B0604030504040204" pitchFamily="50" charset="-128"/>
                <a:ea typeface="メイリオ" panose="020B0604030504040204" pitchFamily="50" charset="-128"/>
              </a:rPr>
              <a:t>FAX</a:t>
            </a:r>
            <a:r>
              <a:rPr kumimoji="1" lang="ja-JP" altLang="en-US" sz="1500" dirty="0">
                <a:latin typeface="メイリオ" panose="020B0604030504040204" pitchFamily="50" charset="-128"/>
                <a:ea typeface="メイリオ" panose="020B0604030504040204" pitchFamily="50" charset="-128"/>
              </a:rPr>
              <a:t>　　　 （　　　　　　　　　　　　　　　）</a:t>
            </a:r>
            <a:endParaRPr kumimoji="1" lang="en-US" altLang="ja-JP" sz="1500" dirty="0">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6A962A13-0413-0CDE-F4CD-304D0CA7AC5A}"/>
              </a:ext>
            </a:extLst>
          </p:cNvPr>
          <p:cNvSpPr txBox="1"/>
          <p:nvPr/>
        </p:nvSpPr>
        <p:spPr>
          <a:xfrm>
            <a:off x="1373842" y="2994785"/>
            <a:ext cx="5186587" cy="439050"/>
          </a:xfrm>
          <a:prstGeom prst="rect">
            <a:avLst/>
          </a:prstGeom>
          <a:noFill/>
        </p:spPr>
        <p:txBody>
          <a:bodyPr wrap="square" rtlCol="0">
            <a:noAutofit/>
          </a:bodyPr>
          <a:lstStyle/>
          <a:p>
            <a:r>
              <a:rPr kumimoji="1" lang="ja-JP" altLang="en-US" sz="2500" b="1" dirty="0">
                <a:latin typeface="メイリオ" panose="020B0604030504040204" pitchFamily="50" charset="-128"/>
                <a:ea typeface="メイリオ" panose="020B0604030504040204" pitchFamily="50" charset="-128"/>
              </a:rPr>
              <a:t>ＦＡＸ：</a:t>
            </a:r>
            <a:r>
              <a:rPr kumimoji="1" lang="en-US" altLang="ja-JP" sz="2500" b="1" dirty="0">
                <a:latin typeface="メイリオ" panose="020B0604030504040204" pitchFamily="50" charset="-128"/>
                <a:ea typeface="メイリオ" panose="020B0604030504040204" pitchFamily="50" charset="-128"/>
              </a:rPr>
              <a:t>0467-28-0821</a:t>
            </a:r>
            <a:endParaRPr kumimoji="1" lang="ja-JP" altLang="en-US" sz="2500" b="1"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5E5D8F50-2DC5-9461-E21A-2CCA30CBED37}"/>
              </a:ext>
            </a:extLst>
          </p:cNvPr>
          <p:cNvSpPr txBox="1"/>
          <p:nvPr/>
        </p:nvSpPr>
        <p:spPr>
          <a:xfrm>
            <a:off x="1216678" y="2508295"/>
            <a:ext cx="5727048" cy="486289"/>
          </a:xfrm>
          <a:prstGeom prst="rect">
            <a:avLst/>
          </a:prstGeom>
          <a:noFill/>
        </p:spPr>
        <p:txBody>
          <a:bodyPr wrap="square" rtlCol="0">
            <a:noAutofit/>
          </a:bodyPr>
          <a:lstStyle/>
          <a:p>
            <a:r>
              <a:rPr kumimoji="1" lang="en-US" altLang="ja-JP" sz="2500" b="1" dirty="0">
                <a:latin typeface="メイリオ" panose="020B0604030504040204" pitchFamily="50" charset="-128"/>
                <a:ea typeface="メイリオ" panose="020B0604030504040204" pitchFamily="50" charset="-128"/>
              </a:rPr>
              <a:t> </a:t>
            </a:r>
            <a:r>
              <a:rPr kumimoji="1" lang="ja-JP" altLang="en-US" sz="2500" b="1" dirty="0">
                <a:latin typeface="メイリオ" panose="020B0604030504040204" pitchFamily="50" charset="-128"/>
                <a:ea typeface="メイリオ" panose="020B0604030504040204" pitchFamily="50" charset="-128"/>
              </a:rPr>
              <a:t>メール：</a:t>
            </a:r>
            <a:r>
              <a:rPr kumimoji="1" lang="en-US" altLang="ja-JP" sz="2500" b="1">
                <a:latin typeface="メイリオ" panose="020B0604030504040204" pitchFamily="50" charset="-128"/>
                <a:ea typeface="メイリオ" panose="020B0604030504040204" pitchFamily="50" charset="-128"/>
              </a:rPr>
              <a:t>info@</a:t>
            </a:r>
            <a:r>
              <a:rPr kumimoji="1" lang="en-US" altLang="ja-JP" sz="2500" b="1" dirty="0" err="1">
                <a:latin typeface="メイリオ" panose="020B0604030504040204" pitchFamily="50" charset="-128"/>
                <a:ea typeface="メイリオ" panose="020B0604030504040204" pitchFamily="50" charset="-128"/>
              </a:rPr>
              <a:t>lifepartners.info</a:t>
            </a:r>
            <a:endParaRPr kumimoji="1" lang="ja-JP" altLang="en-US" sz="2500" b="1"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A137DB1E-F93E-E9D3-B3FA-BF7C6144F38E}"/>
              </a:ext>
            </a:extLst>
          </p:cNvPr>
          <p:cNvSpPr txBox="1"/>
          <p:nvPr/>
        </p:nvSpPr>
        <p:spPr>
          <a:xfrm>
            <a:off x="1878048" y="10057972"/>
            <a:ext cx="1901790" cy="313236"/>
          </a:xfrm>
          <a:prstGeom prst="rect">
            <a:avLst/>
          </a:prstGeom>
          <a:noFill/>
        </p:spPr>
        <p:txBody>
          <a:bodyPr wrap="square" rtlCol="0">
            <a:noAutofit/>
          </a:bodyPr>
          <a:lstStyle/>
          <a:p>
            <a:pPr algn="dist"/>
            <a:r>
              <a:rPr kumimoji="1" lang="ja-JP" altLang="en-US" sz="1400" b="1" dirty="0">
                <a:solidFill>
                  <a:schemeClr val="bg1"/>
                </a:solidFill>
                <a:latin typeface="メイリオ" panose="020B0604030504040204" pitchFamily="50" charset="-128"/>
                <a:ea typeface="メイリオ" panose="020B0604030504040204" pitchFamily="50" charset="-128"/>
              </a:rPr>
              <a:t>ライフパートナーズ</a:t>
            </a:r>
          </a:p>
        </p:txBody>
      </p:sp>
      <p:sp>
        <p:nvSpPr>
          <p:cNvPr id="21" name="テキスト ボックス 20">
            <a:extLst>
              <a:ext uri="{FF2B5EF4-FFF2-40B4-BE49-F238E27FC236}">
                <a16:creationId xmlns:a16="http://schemas.microsoft.com/office/drawing/2014/main" id="{F68CBF43-E1F2-117B-AE79-B85B111DD6B1}"/>
              </a:ext>
            </a:extLst>
          </p:cNvPr>
          <p:cNvSpPr txBox="1"/>
          <p:nvPr/>
        </p:nvSpPr>
        <p:spPr>
          <a:xfrm>
            <a:off x="840253" y="10357493"/>
            <a:ext cx="1560053" cy="383755"/>
          </a:xfrm>
          <a:prstGeom prst="rect">
            <a:avLst/>
          </a:prstGeom>
          <a:noFill/>
        </p:spPr>
        <p:txBody>
          <a:bodyPr wrap="square" rtlCol="0">
            <a:noAutofit/>
          </a:bodyPr>
          <a:lstStyle/>
          <a:p>
            <a:r>
              <a:rPr kumimoji="1" lang="ja-JP" altLang="en-US" sz="1400" b="1" dirty="0">
                <a:solidFill>
                  <a:schemeClr val="bg1"/>
                </a:solidFill>
                <a:latin typeface="メイリオ" panose="020B0604030504040204" pitchFamily="50" charset="-128"/>
                <a:ea typeface="メイリオ" panose="020B0604030504040204" pitchFamily="50" charset="-128"/>
              </a:rPr>
              <a:t>弁護士法人</a:t>
            </a:r>
          </a:p>
        </p:txBody>
      </p:sp>
      <p:sp>
        <p:nvSpPr>
          <p:cNvPr id="22" name="テキスト ボックス 21">
            <a:extLst>
              <a:ext uri="{FF2B5EF4-FFF2-40B4-BE49-F238E27FC236}">
                <a16:creationId xmlns:a16="http://schemas.microsoft.com/office/drawing/2014/main" id="{F17B083C-3519-00A3-EDC8-5D5ACC2B4867}"/>
              </a:ext>
            </a:extLst>
          </p:cNvPr>
          <p:cNvSpPr txBox="1"/>
          <p:nvPr/>
        </p:nvSpPr>
        <p:spPr>
          <a:xfrm>
            <a:off x="280981" y="4239153"/>
            <a:ext cx="7791457" cy="382052"/>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■ご参加者様の役職／氏名</a:t>
            </a:r>
            <a:endParaRPr kumimoji="1" lang="en-US" altLang="ja-JP" sz="1500" dirty="0">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8C1B7641-0B91-A8AA-A088-2B63C24313EA}"/>
              </a:ext>
            </a:extLst>
          </p:cNvPr>
          <p:cNvSpPr txBox="1"/>
          <p:nvPr/>
        </p:nvSpPr>
        <p:spPr>
          <a:xfrm>
            <a:off x="268491" y="6780528"/>
            <a:ext cx="4858146" cy="382052"/>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■メール　　 （　　　　　　　　　　　　　　　） </a:t>
            </a:r>
            <a:endParaRPr kumimoji="1" lang="en-US" altLang="ja-JP" sz="15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325A3416-0E94-670D-6C8B-FE94F2DD7CD1}"/>
              </a:ext>
            </a:extLst>
          </p:cNvPr>
          <p:cNvSpPr txBox="1"/>
          <p:nvPr/>
        </p:nvSpPr>
        <p:spPr>
          <a:xfrm>
            <a:off x="1467699" y="4641214"/>
            <a:ext cx="6271385" cy="382051"/>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　　　　　　　　　　　 </a:t>
            </a:r>
            <a:r>
              <a:rPr kumimoji="1" lang="en-US" altLang="ja-JP" sz="1500" dirty="0">
                <a:latin typeface="メイリオ" panose="020B0604030504040204" pitchFamily="50" charset="-128"/>
                <a:ea typeface="メイリオ" panose="020B0604030504040204" pitchFamily="50" charset="-128"/>
              </a:rPr>
              <a:t>/</a:t>
            </a:r>
            <a:r>
              <a:rPr kumimoji="1" lang="ja-JP" altLang="en-US" sz="1500" dirty="0">
                <a:latin typeface="メイリオ" panose="020B0604030504040204" pitchFamily="50" charset="-128"/>
                <a:ea typeface="メイリオ" panose="020B0604030504040204" pitchFamily="50" charset="-128"/>
              </a:rPr>
              <a:t>　　　　　　　　　　　　　　　　　）</a:t>
            </a:r>
            <a:endParaRPr kumimoji="1" lang="en-US" altLang="ja-JP" sz="1500"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1A8BFBCF-5CA4-DE3B-DEB4-367215F65D95}"/>
              </a:ext>
            </a:extLst>
          </p:cNvPr>
          <p:cNvSpPr txBox="1"/>
          <p:nvPr/>
        </p:nvSpPr>
        <p:spPr>
          <a:xfrm>
            <a:off x="1467699" y="5070930"/>
            <a:ext cx="6271385" cy="382051"/>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　　　　　　　　　　　 </a:t>
            </a:r>
            <a:r>
              <a:rPr kumimoji="1" lang="en-US" altLang="ja-JP" sz="1500" dirty="0">
                <a:latin typeface="メイリオ" panose="020B0604030504040204" pitchFamily="50" charset="-128"/>
                <a:ea typeface="メイリオ" panose="020B0604030504040204" pitchFamily="50" charset="-128"/>
              </a:rPr>
              <a:t>/</a:t>
            </a:r>
            <a:r>
              <a:rPr kumimoji="1" lang="ja-JP" altLang="en-US" sz="1500" dirty="0">
                <a:latin typeface="メイリオ" panose="020B0604030504040204" pitchFamily="50" charset="-128"/>
                <a:ea typeface="メイリオ" panose="020B0604030504040204" pitchFamily="50" charset="-128"/>
              </a:rPr>
              <a:t>　　　　　　　　　　　　　　　　　）</a:t>
            </a:r>
            <a:endParaRPr kumimoji="1" lang="en-US" altLang="ja-JP" sz="1500"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328AA319-518A-1417-DA54-4BA8CFF6BAB9}"/>
              </a:ext>
            </a:extLst>
          </p:cNvPr>
          <p:cNvSpPr txBox="1"/>
          <p:nvPr/>
        </p:nvSpPr>
        <p:spPr>
          <a:xfrm>
            <a:off x="1467699" y="5500646"/>
            <a:ext cx="6271385" cy="382051"/>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　　　　　　　　　　 　</a:t>
            </a:r>
            <a:r>
              <a:rPr kumimoji="1" lang="en-US" altLang="ja-JP" sz="1500" dirty="0">
                <a:latin typeface="メイリオ" panose="020B0604030504040204" pitchFamily="50" charset="-128"/>
                <a:ea typeface="メイリオ" panose="020B0604030504040204" pitchFamily="50" charset="-128"/>
              </a:rPr>
              <a:t>/</a:t>
            </a:r>
            <a:r>
              <a:rPr kumimoji="1" lang="ja-JP" altLang="en-US" sz="1500" dirty="0">
                <a:latin typeface="メイリオ" panose="020B0604030504040204" pitchFamily="50" charset="-128"/>
                <a:ea typeface="メイリオ" panose="020B0604030504040204" pitchFamily="50" charset="-128"/>
              </a:rPr>
              <a:t>　　　　　　　　　　　　　　　　　）</a:t>
            </a:r>
            <a:endParaRPr kumimoji="1" lang="en-US" altLang="ja-JP" sz="1500" dirty="0">
              <a:latin typeface="メイリオ" panose="020B0604030504040204" pitchFamily="50" charset="-128"/>
              <a:ea typeface="メイリオ" panose="020B0604030504040204" pitchFamily="50" charset="-128"/>
            </a:endParaRPr>
          </a:p>
        </p:txBody>
      </p:sp>
      <p:sp>
        <p:nvSpPr>
          <p:cNvPr id="31" name="テキスト ボックス 30">
            <a:extLst>
              <a:ext uri="{FF2B5EF4-FFF2-40B4-BE49-F238E27FC236}">
                <a16:creationId xmlns:a16="http://schemas.microsoft.com/office/drawing/2014/main" id="{CAE225A6-7001-EEB7-75C1-9B4E54804D74}"/>
              </a:ext>
            </a:extLst>
          </p:cNvPr>
          <p:cNvSpPr txBox="1"/>
          <p:nvPr/>
        </p:nvSpPr>
        <p:spPr>
          <a:xfrm>
            <a:off x="270988" y="7184591"/>
            <a:ext cx="6159792" cy="468236"/>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■交流会　　 （　参加します　／　欠席します　） </a:t>
            </a:r>
            <a:endParaRPr kumimoji="1" lang="en-US" altLang="ja-JP" sz="15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FCE2AD26-8F56-FB04-14C7-04C321D158FB}"/>
              </a:ext>
            </a:extLst>
          </p:cNvPr>
          <p:cNvSpPr txBox="1"/>
          <p:nvPr/>
        </p:nvSpPr>
        <p:spPr>
          <a:xfrm>
            <a:off x="273488" y="7653027"/>
            <a:ext cx="6159792" cy="468236"/>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■御社の就業規則を当日の資料とされることにご協力いただけますか</a:t>
            </a:r>
            <a:endParaRPr kumimoji="1" lang="en-US" altLang="ja-JP" sz="1500"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CE8EB5DB-F2BF-3C0B-CAD6-B198370D81BF}"/>
              </a:ext>
            </a:extLst>
          </p:cNvPr>
          <p:cNvSpPr txBox="1"/>
          <p:nvPr/>
        </p:nvSpPr>
        <p:spPr>
          <a:xfrm>
            <a:off x="1487689" y="7992873"/>
            <a:ext cx="6159792" cy="468236"/>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　協力します　／　協力しません　） </a:t>
            </a:r>
            <a:endParaRPr kumimoji="1" lang="en-US" altLang="ja-JP" sz="15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ABBC338C-51BF-1281-745F-52F117E2BC92}"/>
              </a:ext>
            </a:extLst>
          </p:cNvPr>
          <p:cNvSpPr txBox="1"/>
          <p:nvPr/>
        </p:nvSpPr>
        <p:spPr>
          <a:xfrm>
            <a:off x="290503" y="5972402"/>
            <a:ext cx="7791457" cy="382052"/>
          </a:xfrm>
          <a:prstGeom prst="rect">
            <a:avLst/>
          </a:prstGeom>
          <a:noFill/>
        </p:spPr>
        <p:txBody>
          <a:bodyPr wrap="square" rtlCol="0">
            <a:noAutofit/>
          </a:bodyPr>
          <a:lstStyle/>
          <a:p>
            <a:r>
              <a:rPr kumimoji="1" lang="ja-JP" altLang="en-US" sz="1500" dirty="0">
                <a:latin typeface="メイリオ" panose="020B0604030504040204" pitchFamily="50" charset="-128"/>
                <a:ea typeface="メイリオ" panose="020B0604030504040204" pitchFamily="50" charset="-128"/>
              </a:rPr>
              <a:t>■</a:t>
            </a:r>
            <a:r>
              <a:rPr kumimoji="1" lang="en-US" altLang="ja-JP" sz="1500" dirty="0">
                <a:latin typeface="メイリオ" panose="020B0604030504040204" pitchFamily="50" charset="-128"/>
                <a:ea typeface="メイリオ" panose="020B0604030504040204" pitchFamily="50" charset="-128"/>
              </a:rPr>
              <a:t>TEL</a:t>
            </a:r>
            <a:r>
              <a:rPr kumimoji="1" lang="ja-JP" altLang="en-US" sz="1500" dirty="0">
                <a:latin typeface="メイリオ" panose="020B0604030504040204" pitchFamily="50" charset="-128"/>
                <a:ea typeface="メイリオ" panose="020B0604030504040204" pitchFamily="50" charset="-128"/>
              </a:rPr>
              <a:t>　　　 （　　　　　　　　　　　　　　　）</a:t>
            </a:r>
            <a:endParaRPr kumimoji="1" lang="en-US" altLang="ja-JP" sz="15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AC02AA34-EEF6-8C34-9172-17B603C06EC5}"/>
              </a:ext>
            </a:extLst>
          </p:cNvPr>
          <p:cNvSpPr txBox="1"/>
          <p:nvPr/>
        </p:nvSpPr>
        <p:spPr>
          <a:xfrm>
            <a:off x="638630" y="8800955"/>
            <a:ext cx="6589484" cy="681311"/>
          </a:xfrm>
          <a:prstGeom prst="rect">
            <a:avLst/>
          </a:prstGeom>
          <a:no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＊恐れ入りますが、会場の都合により、定員（２０名）となり次第、募集を締め切らせていただきます。</a:t>
            </a:r>
          </a:p>
        </p:txBody>
      </p:sp>
    </p:spTree>
    <p:extLst>
      <p:ext uri="{BB962C8B-B14F-4D97-AF65-F5344CB8AC3E}">
        <p14:creationId xmlns:p14="http://schemas.microsoft.com/office/powerpoint/2010/main" val="12521026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17108</TotalTime>
  <Words>267</Words>
  <Application>Microsoft Office PowerPoint</Application>
  <PresentationFormat>ユーザー設定</PresentationFormat>
  <Paragraphs>37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UD デジタル 教科書体 NK</vt:lpstr>
      <vt:lpstr>メイリオ</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葉 祐川</dc:creator>
  <cp:lastModifiedBy>lifepartners</cp:lastModifiedBy>
  <cp:revision>59</cp:revision>
  <cp:lastPrinted>2022-05-08T16:45:46Z</cp:lastPrinted>
  <dcterms:created xsi:type="dcterms:W3CDTF">2022-04-25T03:53:28Z</dcterms:created>
  <dcterms:modified xsi:type="dcterms:W3CDTF">2025-07-24T00:21:43Z</dcterms:modified>
</cp:coreProperties>
</file>